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5"/>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ype="http://schemas.openxmlformats.org/officeDocument/2006/relationships/presProps" Target="presProps.xml"/>  <Relationship Id="rId12" Type="http://schemas.openxmlformats.org/officeDocument/2006/relationships/viewProps" Target="viewProps.xml"/>  <Relationship Id="rId13" Type="http://schemas.openxmlformats.org/officeDocument/2006/relationships/theme" Target="theme/theme1.xml"/>  <Relationship Id="rId14" Type="http://schemas.openxmlformats.org/officeDocument/2006/relationships/tableStyles" Target="tableStyles.xml"/>  <Relationship Id="rId1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0.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1.png" Type="http://schemas.openxmlformats.org/officeDocument/2006/relationships/image"/><Relationship Id="rId2" Target="../media/image12.sv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 Id="rId10" Target="../media/image20.svg" Type="http://schemas.openxmlformats.org/officeDocument/2006/relationships/image"/><Relationship Id="rId11" Target="../slideLayouts/slideLayout1.xml" Type="http://schemas.openxmlformats.org/officeDocument/2006/relationships/slideLayout"/><Relationship Id="rId1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1.png" Type="http://schemas.openxmlformats.org/officeDocument/2006/relationships/image"/><Relationship Id="rId2" Target="../media/image22.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slideLayouts/slideLayout1.xml" Type="http://schemas.openxmlformats.org/officeDocument/2006/relationships/slideLayout"/><Relationship Id="rId10"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29.png" Type="http://schemas.openxmlformats.org/officeDocument/2006/relationships/image"/><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slideLayouts/slideLayout1.xml" Type="http://schemas.openxmlformats.org/officeDocument/2006/relationships/slideLayout"/><Relationship Id="rId7"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34.png" Type="http://schemas.openxmlformats.org/officeDocument/2006/relationships/image"/><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 Id="rId10" Target="../slideLayouts/slideLayout1.xml" Type="http://schemas.openxmlformats.org/officeDocument/2006/relationships/slideLayout"/><Relationship Id="rId11"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09046"/>
            <a:ext cx="7717368" cy="1284958"/>
          </a:xfrm>
          <a:prstGeom prst="rect">
            <a:avLst/>
          </a:prstGeom>
          <a:noFill/>
        </p:spPr>
        <p:txBody>
          <a:bodyPr wrap="square" rtlCol="0" anchor="t" bIns="0" lIns="0" rIns="0" tIns="0"/>
          <a:lstStyle/>
          <a:p>
            <a:pPr algn="l">
              <a:lnSpc>
                <a:spcPts val="5060"/>
              </a:lnSpc>
              <a:buNone/>
            </a:pPr>
            <a:r>
              <a:rPr lang="en-US" sz="4016" dirty="0" smtClean="0">
                <a:solidFill>
                  <a:srgbClr val="ffffff"/>
                </a:solidFill>
                <a:latin typeface="Montserrat" pitchFamily="34" charset="0"/>
                <a:ea typeface="Montserrat" pitchFamily="34" charset="-122"/>
                <a:cs typeface="Montserrat" pitchFamily="34" charset="-120"/>
              </a:rPr>
              <a:t>Formulaires Bootstrap: Une Exploration Complète</a:t>
            </a:r>
            <a:endParaRPr lang="en-US" dirty="0"/>
          </a:p>
        </p:txBody>
      </p:sp>
      <p:sp>
        <p:nvSpPr>
          <p:cNvPr id="3" name="Object 2"/>
          <p:cNvSpPr/>
          <p:nvPr/>
        </p:nvSpPr>
        <p:spPr>
          <a:xfrm>
            <a:off x="380905" y="6306354"/>
            <a:ext cx="10560584" cy="201463"/>
          </a:xfrm>
          <a:prstGeom prst="rect">
            <a:avLst/>
          </a:prstGeom>
          <a:noFill/>
        </p:spPr>
        <p:txBody>
          <a:bodyPr wrap="square" rtlCol="0" anchor="t" bIns="0" lIns="0" rIns="0" tIns="0"/>
          <a:lstStyle/>
          <a:p>
            <a:pPr algn="l">
              <a:lnSpc>
                <a:spcPts val="1588"/>
              </a:lnSpc>
              <a:spcBef>
                <a:spcPts val="96"/>
              </a:spcBef>
              <a:buNone/>
            </a:pPr>
            <a:r>
              <a:rPr lang="en-US" sz="1260" dirty="0" smtClean="0">
                <a:solidFill>
                  <a:srgbClr val="ffffff"/>
                </a:solidFill>
                <a:latin typeface="Montserrat" pitchFamily="34" charset="0"/>
                <a:ea typeface="Montserrat" pitchFamily="34" charset="-122"/>
                <a:cs typeface="Montserrat" pitchFamily="34" charset="-120"/>
              </a:rPr>
              <a:t>Une introduction détaillée aux formulaires Bootstrap, leur structure, leurs composants et leurs fonctionnalités de base.</a:t>
            </a:r>
            <a:endParaRPr lang="en-US" dirty="0"/>
          </a:p>
        </p:txBody>
      </p:sp>
      <p:pic>
        <p:nvPicPr>
          <p:cNvPr id="4" name="Object 3" descr="preencoded.png">    </p:cNvPr>
          <p:cNvPicPr>
            <a:picLocks noChangeAspect="1"/>
          </p:cNvPicPr>
          <p:nvPr/>
        </p:nvPicPr>
        <p:blipFill>
          <a:blip r:embed="rId1"/>
          <a:srcRect l="0" r="0" t="38028" b="38028"/>
          <a:stretch/>
        </p:blipFill>
        <p:spPr>
          <a:xfrm>
            <a:off x="0" y="0"/>
            <a:ext cx="12188952" cy="4761309"/>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Introduction aux Formulaires Bootstrap</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33915" y="1808855"/>
            <a:ext cx="723719" cy="914171"/>
          </a:xfrm>
          <a:prstGeom prst="rect">
            <a:avLst/>
          </a:prstGeom>
        </p:spPr>
      </p:pic>
      <p:sp>
        <p:nvSpPr>
          <p:cNvPr id="4" name="Object 3"/>
          <p:cNvSpPr/>
          <p:nvPr/>
        </p:nvSpPr>
        <p:spPr>
          <a:xfrm>
            <a:off x="366621" y="3072235"/>
            <a:ext cx="2671095"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Qu'est-ce qu'un formulaire Bootstrap ?</a:t>
            </a:r>
            <a:endParaRPr lang="en-US" dirty="0"/>
          </a:p>
        </p:txBody>
      </p:sp>
      <p:sp>
        <p:nvSpPr>
          <p:cNvPr id="5" name="Object 4"/>
          <p:cNvSpPr/>
          <p:nvPr/>
        </p:nvSpPr>
        <p:spPr>
          <a:xfrm>
            <a:off x="366621" y="3618744"/>
            <a:ext cx="2671095" cy="1279304"/>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Les formulaires Bootstrap sont des éléments de design et de structure prédéfinis pour créer facilement des interfaces de saisie de données sur vos pages web.</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1683" y="1797693"/>
            <a:ext cx="933217" cy="933217"/>
          </a:xfrm>
          <a:prstGeom prst="rect">
            <a:avLst/>
          </a:prstGeom>
        </p:spPr>
      </p:pic>
      <p:sp>
        <p:nvSpPr>
          <p:cNvPr id="7" name="Object 6"/>
          <p:cNvSpPr/>
          <p:nvPr/>
        </p:nvSpPr>
        <p:spPr>
          <a:xfrm>
            <a:off x="3284351" y="3072235"/>
            <a:ext cx="2692044"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Avantages des formulaires Bootstrap</a:t>
            </a:r>
            <a:endParaRPr lang="en-US" dirty="0"/>
          </a:p>
        </p:txBody>
      </p:sp>
      <p:sp>
        <p:nvSpPr>
          <p:cNvPr id="8" name="Object 7"/>
          <p:cNvSpPr/>
          <p:nvPr/>
        </p:nvSpPr>
        <p:spPr>
          <a:xfrm>
            <a:off x="3284351" y="3618744"/>
            <a:ext cx="2692044" cy="106608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Ils permettent de créer des formulaires responsives, élégants et faciles à personnaliser pour une meilleure expérience utilisateur.</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3370" y="1775373"/>
            <a:ext cx="857036" cy="980830"/>
          </a:xfrm>
          <a:prstGeom prst="rect">
            <a:avLst/>
          </a:prstGeom>
        </p:spPr>
      </p:pic>
      <p:sp>
        <p:nvSpPr>
          <p:cNvPr id="10" name="Object 9"/>
          <p:cNvSpPr/>
          <p:nvPr/>
        </p:nvSpPr>
        <p:spPr>
          <a:xfrm>
            <a:off x="6275406" y="3072235"/>
            <a:ext cx="2566346"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Éléments de base d'un formulaire Bootstrap</a:t>
            </a:r>
            <a:endParaRPr lang="en-US" dirty="0"/>
          </a:p>
        </p:txBody>
      </p:sp>
      <p:sp>
        <p:nvSpPr>
          <p:cNvPr id="11" name="Object 10"/>
          <p:cNvSpPr/>
          <p:nvPr/>
        </p:nvSpPr>
        <p:spPr>
          <a:xfrm>
            <a:off x="6275406" y="3618744"/>
            <a:ext cx="2566346" cy="106608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Les principaux éléments sont les champs de saisie, les boutons, les listes déroulantes et les zones de texte, tous avec une mise en forme par défaut.</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4320" y="1831163"/>
            <a:ext cx="618970" cy="885604"/>
          </a:xfrm>
          <a:prstGeom prst="rect">
            <a:avLst/>
          </a:prstGeom>
        </p:spPr>
      </p:pic>
      <p:sp>
        <p:nvSpPr>
          <p:cNvPr id="13" name="Object 12"/>
          <p:cNvSpPr/>
          <p:nvPr/>
        </p:nvSpPr>
        <p:spPr>
          <a:xfrm>
            <a:off x="9156474" y="3072235"/>
            <a:ext cx="2660620"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Validation des formulaires avec Bootstrap</a:t>
            </a:r>
            <a:endParaRPr lang="en-US" dirty="0"/>
          </a:p>
        </p:txBody>
      </p:sp>
      <p:sp>
        <p:nvSpPr>
          <p:cNvPr id="14" name="Object 13"/>
          <p:cNvSpPr/>
          <p:nvPr/>
        </p:nvSpPr>
        <p:spPr>
          <a:xfrm>
            <a:off x="9156474" y="3618744"/>
            <a:ext cx="2660620" cy="106608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Bootstrap offre des outils de validation des champs de formulaire, permettant une expérience utilisateur fluide et des erreurs claires.</a:t>
            </a:r>
            <a:endParaRPr lang="en-US" dirty="0"/>
          </a:p>
        </p:txBody>
      </p:sp>
      <p:sp>
        <p:nvSpPr>
          <p:cNvPr id="15" name="Object 14"/>
          <p:cNvSpPr/>
          <p:nvPr/>
        </p:nvSpPr>
        <p:spPr>
          <a:xfrm>
            <a:off x="0" y="5351712"/>
            <a:ext cx="12188952" cy="1504574"/>
          </a:xfrm>
          <a:prstGeom prst="rect">
            <a:avLst/>
          </a:prstGeom>
          <a:solidFill>
            <a:srgbClr val="14558c"/>
          </a:solidFill>
        </p:spPr>
      </p:sp>
      <p:sp>
        <p:nvSpPr>
          <p:cNvPr id="16" name="Object 15"/>
          <p:cNvSpPr/>
          <p:nvPr/>
        </p:nvSpPr>
        <p:spPr>
          <a:xfrm>
            <a:off x="1533484" y="5668636"/>
            <a:ext cx="9121984" cy="863731"/>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Les formulaires Bootstrap sont des outils puissants pour créer des interfaces web interactives et attrayantes. Leur utilisation facilite grandement le développement de pages web modernes et responsive.</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Éléments de Formulaire Bootstrap</a:t>
            </a:r>
            <a:endParaRPr lang="en-US" dirty="0"/>
          </a:p>
        </p:txBody>
      </p:sp>
      <p:sp>
        <p:nvSpPr>
          <p:cNvPr id="3" name="Object 2"/>
          <p:cNvSpPr/>
          <p:nvPr/>
        </p:nvSpPr>
        <p:spPr>
          <a:xfrm>
            <a:off x="952262" y="1791740"/>
            <a:ext cx="5446938" cy="4298421"/>
          </a:xfrm>
          <a:prstGeom prst="rect">
            <a:avLst/>
          </a:prstGeom>
          <a:noFill/>
        </p:spPr>
        <p:txBody>
          <a:bodyPr wrap="square" rtlCol="0" anchor="t" bIns="0" lIns="0" rIns="0" tIns="0"/>
          <a:lstStyle/>
          <a:p>
            <a:pPr algn="l" marL="242900" indent="-242900">
              <a:lnSpc>
                <a:spcPts val="2313"/>
              </a:lnSpc>
              <a:buSzPct val="100000"/>
              <a:buChar char="•"/>
            </a:pPr>
            <a:r>
              <a:rPr lang="en-US" sz="1836" dirty="0" smtClean="0">
                <a:solidFill>
                  <a:srgbClr val="ffffff"/>
                </a:solidFill>
                <a:latin typeface="Montserrat" pitchFamily="34" charset="0"/>
                <a:ea typeface="Montserrat" pitchFamily="34" charset="-122"/>
                <a:cs typeface="Montserrat" pitchFamily="34" charset="-120"/>
              </a:rPr>
              <a:t>Champs de saisie</a:t>
            </a:r>
          </a:p>
          <a:p>
            <a:pPr algn="l" lvl="1">
              <a:lnSpc>
                <a:spcPts val="1642"/>
              </a:lnSpc>
              <a:spcBef>
                <a:spcPts val="343"/>
              </a:spcBef>
              <a:buNone/>
            </a:pPr>
            <a:r>
              <a:rPr lang="en-US" sz="1173" dirty="0" smtClean="0">
                <a:solidFill>
                  <a:srgbClr val="ffffff">
                    <a:alpha val="90000"/>
                  </a:srgbClr>
                </a:solidFill>
                <a:latin typeface="Montserrat" pitchFamily="34" charset="0"/>
                <a:ea typeface="Montserrat" pitchFamily="34" charset="-122"/>
                <a:cs typeface="Montserrat" pitchFamily="34" charset="-120"/>
              </a:rPr>
              <a:t>Explorez les différents types de champs de saisie offerts par Bootstrap, comme les champs de texte, les zones de texte, les champs de saisie de mot de passe, etc. Découvrez comment les personnaliser et les utiliser dans vos formulaires.</a:t>
            </a:r>
          </a:p>
          <a:p>
            <a:pPr algn="l" marL="242900" indent="-242900">
              <a:lnSpc>
                <a:spcPts val="2313"/>
              </a:lnSpc>
              <a:spcBef>
                <a:spcPts val="2218"/>
              </a:spcBef>
              <a:buSzPct val="100000"/>
              <a:buChar char="•"/>
            </a:pPr>
            <a:r>
              <a:rPr lang="en-US" sz="1836" dirty="0" smtClean="0">
                <a:solidFill>
                  <a:srgbClr val="ffffff"/>
                </a:solidFill>
                <a:latin typeface="Montserrat" pitchFamily="34" charset="0"/>
                <a:ea typeface="Montserrat" pitchFamily="34" charset="-122"/>
                <a:cs typeface="Montserrat" pitchFamily="34" charset="-120"/>
              </a:rPr>
              <a:t>Boutons</a:t>
            </a:r>
          </a:p>
          <a:p>
            <a:pPr algn="l" lvl="1">
              <a:lnSpc>
                <a:spcPts val="1642"/>
              </a:lnSpc>
              <a:spcBef>
                <a:spcPts val="343"/>
              </a:spcBef>
              <a:buNone/>
            </a:pPr>
            <a:r>
              <a:rPr lang="en-US" sz="1173" dirty="0" smtClean="0">
                <a:solidFill>
                  <a:srgbClr val="ffffff">
                    <a:alpha val="90000"/>
                  </a:srgbClr>
                </a:solidFill>
                <a:latin typeface="Montserrat" pitchFamily="34" charset="0"/>
                <a:ea typeface="Montserrat" pitchFamily="34" charset="-122"/>
                <a:cs typeface="Montserrat" pitchFamily="34" charset="-120"/>
              </a:rPr>
              <a:t>Découvrez les différents styles de boutons disponibles dans Bootstrap, comme les boutons primaires, secondaires, de succès, d'erreur, etc. Apprenez à les utiliser dans vos formulaires pour soumettre, réinitialiser ou effectuer d'autres actions.</a:t>
            </a:r>
          </a:p>
          <a:p>
            <a:pPr algn="l" marL="242900" indent="-242900">
              <a:lnSpc>
                <a:spcPts val="2313"/>
              </a:lnSpc>
              <a:spcBef>
                <a:spcPts val="2218"/>
              </a:spcBef>
              <a:buSzPct val="100000"/>
              <a:buChar char="•"/>
            </a:pPr>
            <a:r>
              <a:rPr lang="en-US" sz="1836" dirty="0" smtClean="0">
                <a:solidFill>
                  <a:srgbClr val="ffffff"/>
                </a:solidFill>
                <a:latin typeface="Montserrat" pitchFamily="34" charset="0"/>
                <a:ea typeface="Montserrat" pitchFamily="34" charset="-122"/>
                <a:cs typeface="Montserrat" pitchFamily="34" charset="-120"/>
              </a:rPr>
              <a:t>Listes déroulantes</a:t>
            </a:r>
          </a:p>
          <a:p>
            <a:pPr algn="l" lvl="1">
              <a:lnSpc>
                <a:spcPts val="1642"/>
              </a:lnSpc>
              <a:spcBef>
                <a:spcPts val="343"/>
              </a:spcBef>
              <a:buNone/>
            </a:pPr>
            <a:r>
              <a:rPr lang="en-US" sz="1173" dirty="0" smtClean="0">
                <a:solidFill>
                  <a:srgbClr val="ffffff">
                    <a:alpha val="90000"/>
                  </a:srgbClr>
                </a:solidFill>
                <a:latin typeface="Montserrat" pitchFamily="34" charset="0"/>
                <a:ea typeface="Montserrat" pitchFamily="34" charset="-122"/>
                <a:cs typeface="Montserrat" pitchFamily="34" charset="-120"/>
              </a:rPr>
              <a:t>Explorez les listes déroulantes de Bootstrap, qui permettent de créer des menus déroulants pour la sélection d'options. Apprenez à les configurer et à les personnaliser pour qu'elles s'intègrent parfaitement à vos formulaires.</a:t>
            </a:r>
            <a:endParaRPr lang="en-US" dirty="0"/>
          </a:p>
        </p:txBody>
      </p:sp>
      <p:sp>
        <p:nvSpPr>
          <p:cNvPr id="4" name="Object 3"/>
          <p:cNvSpPr/>
          <p:nvPr/>
        </p:nvSpPr>
        <p:spPr>
          <a:xfrm>
            <a:off x="6284928" y="1791740"/>
            <a:ext cx="5446938" cy="2422465"/>
          </a:xfrm>
          <a:prstGeom prst="rect">
            <a:avLst/>
          </a:prstGeom>
          <a:noFill/>
        </p:spPr>
        <p:txBody>
          <a:bodyPr wrap="square" rtlCol="0" anchor="t" bIns="0" lIns="0" rIns="0" tIns="0"/>
          <a:lstStyle/>
          <a:p>
            <a:pPr algn="l" marL="242900" indent="-242900">
              <a:lnSpc>
                <a:spcPts val="2313"/>
              </a:lnSpc>
              <a:buSzPct val="100000"/>
              <a:buChar char="•"/>
            </a:pPr>
            <a:r>
              <a:rPr lang="en-US" sz="1836" dirty="0" smtClean="0">
                <a:solidFill>
                  <a:srgbClr val="ffffff"/>
                </a:solidFill>
                <a:latin typeface="Montserrat" pitchFamily="34" charset="0"/>
                <a:ea typeface="Montserrat" pitchFamily="34" charset="-122"/>
                <a:cs typeface="Montserrat" pitchFamily="34" charset="-120"/>
              </a:rPr>
              <a:t>Groupes d'options</a:t>
            </a:r>
          </a:p>
          <a:p>
            <a:pPr algn="l" lvl="1">
              <a:lnSpc>
                <a:spcPts val="1642"/>
              </a:lnSpc>
              <a:spcBef>
                <a:spcPts val="343"/>
              </a:spcBef>
              <a:buNone/>
            </a:pPr>
            <a:r>
              <a:rPr lang="en-US" sz="1173" dirty="0" smtClean="0">
                <a:solidFill>
                  <a:srgbClr val="ffffff">
                    <a:alpha val="90000"/>
                  </a:srgbClr>
                </a:solidFill>
                <a:latin typeface="Montserrat" pitchFamily="34" charset="0"/>
                <a:ea typeface="Montserrat" pitchFamily="34" charset="-122"/>
                <a:cs typeface="Montserrat" pitchFamily="34" charset="-120"/>
              </a:rPr>
              <a:t>Découvrez comment utiliser les groupes d'options de Bootstrap, comme les boutons radio et les cases à cocher, pour permettre à vos utilisateurs de faire des choix dans vos formulaires.</a:t>
            </a:r>
          </a:p>
          <a:p>
            <a:pPr algn="l" marL="242900" indent="-242900">
              <a:lnSpc>
                <a:spcPts val="2313"/>
              </a:lnSpc>
              <a:spcBef>
                <a:spcPts val="2218"/>
              </a:spcBef>
              <a:buSzPct val="100000"/>
              <a:buChar char="•"/>
            </a:pPr>
            <a:r>
              <a:rPr lang="en-US" sz="1836" dirty="0" smtClean="0">
                <a:solidFill>
                  <a:srgbClr val="ffffff"/>
                </a:solidFill>
                <a:latin typeface="Montserrat" pitchFamily="34" charset="0"/>
                <a:ea typeface="Montserrat" pitchFamily="34" charset="-122"/>
                <a:cs typeface="Montserrat" pitchFamily="34" charset="-120"/>
              </a:rPr>
              <a:t>Validation des formulaires</a:t>
            </a:r>
          </a:p>
          <a:p>
            <a:pPr algn="l" lvl="1">
              <a:lnSpc>
                <a:spcPts val="1642"/>
              </a:lnSpc>
              <a:spcBef>
                <a:spcPts val="343"/>
              </a:spcBef>
              <a:buNone/>
            </a:pPr>
            <a:r>
              <a:rPr lang="en-US" sz="1173" dirty="0" smtClean="0">
                <a:solidFill>
                  <a:srgbClr val="ffffff">
                    <a:alpha val="90000"/>
                  </a:srgbClr>
                </a:solidFill>
                <a:latin typeface="Montserrat" pitchFamily="34" charset="0"/>
                <a:ea typeface="Montserrat" pitchFamily="34" charset="-122"/>
                <a:cs typeface="Montserrat" pitchFamily="34" charset="-120"/>
              </a:rPr>
              <a:t>Apprenez à utiliser les fonctionnalités de validation intégrées de Bootstrap pour s'assurer que les informations saisies par les utilisateurs dans vos formulaires sont correctes et complètes.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49482" cy="5913546"/>
          </a:xfrm>
          <a:prstGeom prst="rect">
            <a:avLst/>
          </a:prstGeom>
          <a:solidFill>
            <a:srgbClr val="62a8bb"/>
          </a:solidFill>
        </p:spPr>
      </p:sp>
      <p:pic>
        <p:nvPicPr>
          <p:cNvPr id="3" name="Object 2" descr="preencoded.png">    </p:cNvPr>
          <p:cNvPicPr>
            <a:picLocks noChangeAspect="1"/>
          </p:cNvPicPr>
          <p:nvPr/>
        </p:nvPicPr>
        <p:blipFill>
          <a:blip r:embed="rId1"/>
          <a:srcRect l="30947" r="30947" t="20081" b="20081"/>
          <a:stretch/>
        </p:blipFill>
        <p:spPr>
          <a:xfrm>
            <a:off x="476131" y="476131"/>
            <a:ext cx="5649482" cy="5913546"/>
          </a:xfrm>
          <a:prstGeom prst="rect">
            <a:avLst/>
          </a:prstGeom>
        </p:spPr>
      </p:pic>
      <p:sp>
        <p:nvSpPr>
          <p:cNvPr id="4" name="Object 3"/>
          <p:cNvSpPr/>
          <p:nvPr/>
        </p:nvSpPr>
        <p:spPr>
          <a:xfrm>
            <a:off x="7310906" y="1938894"/>
            <a:ext cx="3683230" cy="1019813"/>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Mise en Forme des Formulaires</a:t>
            </a:r>
            <a:endParaRPr lang="en-US" dirty="0"/>
          </a:p>
        </p:txBody>
      </p:sp>
      <p:sp>
        <p:nvSpPr>
          <p:cNvPr id="5" name="Object 4"/>
          <p:cNvSpPr/>
          <p:nvPr/>
        </p:nvSpPr>
        <p:spPr>
          <a:xfrm>
            <a:off x="6376678" y="3067027"/>
            <a:ext cx="5551687" cy="1791443"/>
          </a:xfrm>
          <a:prstGeom prst="rect">
            <a:avLst/>
          </a:prstGeom>
          <a:noFill/>
        </p:spPr>
        <p:txBody>
          <a:bodyPr wrap="square" rtlCol="0" anchor="t" bIns="0" lIns="0" rIns="0" tIns="0"/>
          <a:lstStyle/>
          <a:p>
            <a:pPr algn="ctr">
              <a:lnSpc>
                <a:spcPts val="2016"/>
              </a:lnSpc>
              <a:spcBef>
                <a:spcPts val="836"/>
              </a:spcBef>
              <a:buNone/>
            </a:pPr>
            <a:r>
              <a:rPr lang="en-US" sz="1440" dirty="0" smtClean="0">
                <a:solidFill>
                  <a:srgbClr val="5a5a4c"/>
                </a:solidFill>
                <a:latin typeface="Montserrat" pitchFamily="34" charset="0"/>
                <a:ea typeface="Montserrat" pitchFamily="34" charset="-122"/>
                <a:cs typeface="Montserrat" pitchFamily="34" charset="-120"/>
              </a:rPr>
              <a:t>Les formulaires Bootstrap offrent une interface élégante et réactive, mais leur apparence par défaut peut ne pas toujours correspondre à votre design. Grâce aux classes CSS et aux utilitaires de Bootstrap, vous pouvez facilement personnaliser l'aspect visuel de vos formulaires pour qu'ils s'intègrent parfaitement à votre application.</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Validation de Formulaire</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08" y="2118783"/>
            <a:ext cx="2428268" cy="1218895"/>
          </a:xfrm>
          <a:prstGeom prst="rect">
            <a:avLst/>
          </a:prstGeom>
        </p:spPr>
      </p:pic>
      <p:sp>
        <p:nvSpPr>
          <p:cNvPr id="4" name="Object 3"/>
          <p:cNvSpPr/>
          <p:nvPr/>
        </p:nvSpPr>
        <p:spPr>
          <a:xfrm>
            <a:off x="579927" y="2486594"/>
            <a:ext cx="1906428"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Présentation du Sujet</a:t>
            </a:r>
            <a:endParaRPr lang="en-US" dirty="0"/>
          </a:p>
        </p:txBody>
      </p:sp>
      <p:sp>
        <p:nvSpPr>
          <p:cNvPr id="5" name="Object 4"/>
          <p:cNvSpPr/>
          <p:nvPr/>
        </p:nvSpPr>
        <p:spPr>
          <a:xfrm>
            <a:off x="761810" y="3455818"/>
            <a:ext cx="1906428" cy="1492522"/>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Nous allons découvrir comment implémenter une validation de formulaire efficace en utilisant les outils intégrés de Bootstrap.</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855" y="2118783"/>
            <a:ext cx="2428268" cy="1218895"/>
          </a:xfrm>
          <a:prstGeom prst="rect">
            <a:avLst/>
          </a:prstGeom>
        </p:spPr>
      </p:pic>
      <p:sp>
        <p:nvSpPr>
          <p:cNvPr id="7" name="Object 6"/>
          <p:cNvSpPr/>
          <p:nvPr/>
        </p:nvSpPr>
        <p:spPr>
          <a:xfrm>
            <a:off x="3089138" y="2372322"/>
            <a:ext cx="1592182" cy="69098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Validation des Champs Obligatoires</a:t>
            </a:r>
            <a:endParaRPr lang="en-US" dirty="0"/>
          </a:p>
        </p:txBody>
      </p:sp>
      <p:sp>
        <p:nvSpPr>
          <p:cNvPr id="8" name="Object 7"/>
          <p:cNvSpPr/>
          <p:nvPr/>
        </p:nvSpPr>
        <p:spPr>
          <a:xfrm>
            <a:off x="2971057" y="3455818"/>
            <a:ext cx="1906428" cy="1705739"/>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Nous verrons comment utiliser les attributs HTML5 comme 'required' pour garantir que les champs obligatoires soient remplis par l'utilisateur.</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102" y="2118783"/>
            <a:ext cx="2428268" cy="1218895"/>
          </a:xfrm>
          <a:prstGeom prst="rect">
            <a:avLst/>
          </a:prstGeom>
        </p:spPr>
      </p:pic>
      <p:sp>
        <p:nvSpPr>
          <p:cNvPr id="10" name="Object 9"/>
          <p:cNvSpPr/>
          <p:nvPr/>
        </p:nvSpPr>
        <p:spPr>
          <a:xfrm>
            <a:off x="5298385" y="2486594"/>
            <a:ext cx="1592182"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Validation des Formats</a:t>
            </a:r>
            <a:endParaRPr lang="en-US" dirty="0"/>
          </a:p>
        </p:txBody>
      </p:sp>
      <p:sp>
        <p:nvSpPr>
          <p:cNvPr id="11" name="Object 10"/>
          <p:cNvSpPr/>
          <p:nvPr/>
        </p:nvSpPr>
        <p:spPr>
          <a:xfrm>
            <a:off x="5180305" y="3455818"/>
            <a:ext cx="1906428" cy="2558609"/>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Nous apprendrons à utiliser des expressions régulières et les classes de validation de Bootstrap pour s'assurer que les données saisies respectent les formats attendus (email, numéro de téléphone, etc.).</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49" y="2118783"/>
            <a:ext cx="2418745" cy="1218895"/>
          </a:xfrm>
          <a:prstGeom prst="rect">
            <a:avLst/>
          </a:prstGeom>
        </p:spPr>
      </p:pic>
      <p:sp>
        <p:nvSpPr>
          <p:cNvPr id="13" name="Object 12"/>
          <p:cNvSpPr/>
          <p:nvPr/>
        </p:nvSpPr>
        <p:spPr>
          <a:xfrm>
            <a:off x="7507633" y="2372322"/>
            <a:ext cx="1592182" cy="690985"/>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Retour d'Informations à l'Utilisateur</a:t>
            </a:r>
            <a:endParaRPr lang="en-US" dirty="0"/>
          </a:p>
        </p:txBody>
      </p:sp>
      <p:sp>
        <p:nvSpPr>
          <p:cNvPr id="14" name="Object 13"/>
          <p:cNvSpPr/>
          <p:nvPr/>
        </p:nvSpPr>
        <p:spPr>
          <a:xfrm>
            <a:off x="7389552" y="3455818"/>
            <a:ext cx="1906428" cy="1918956"/>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Nous explorerons comment afficher des messages d'erreur clairs à l'utilisateur lorsque la validation échoue, en utilisant les classes de validation de Bootstrap.</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3596" y="2118783"/>
            <a:ext cx="2428268" cy="1218895"/>
          </a:xfrm>
          <a:prstGeom prst="rect">
            <a:avLst/>
          </a:prstGeom>
        </p:spPr>
      </p:pic>
      <p:sp>
        <p:nvSpPr>
          <p:cNvPr id="16" name="Object 15"/>
          <p:cNvSpPr/>
          <p:nvPr/>
        </p:nvSpPr>
        <p:spPr>
          <a:xfrm>
            <a:off x="9716880" y="2372322"/>
            <a:ext cx="1592182" cy="690985"/>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Validation Côté Client et Serveur</a:t>
            </a:r>
            <a:endParaRPr lang="en-US" dirty="0"/>
          </a:p>
        </p:txBody>
      </p:sp>
      <p:sp>
        <p:nvSpPr>
          <p:cNvPr id="17" name="Object 16"/>
          <p:cNvSpPr/>
          <p:nvPr/>
        </p:nvSpPr>
        <p:spPr>
          <a:xfrm>
            <a:off x="9598800" y="3455818"/>
            <a:ext cx="1906428" cy="1918956"/>
          </a:xfrm>
          <a:prstGeom prst="rect">
            <a:avLst/>
          </a:prstGeom>
          <a:noFill/>
        </p:spPr>
        <p:txBody>
          <a:bodyPr wrap="square" rtlCol="0" anchor="t" bIns="0" lIns="0" rIns="0" tIns="0"/>
          <a:lstStyle/>
          <a:p>
            <a:pPr algn="l">
              <a:lnSpc>
                <a:spcPts val="1680"/>
              </a:lnSpc>
              <a:buNone/>
            </a:pPr>
            <a:r>
              <a:rPr lang="en-US" sz="1200" dirty="0" smtClean="0">
                <a:solidFill>
                  <a:srgbClr val="5a5a4c"/>
                </a:solidFill>
                <a:latin typeface="Montserrat" pitchFamily="34" charset="0"/>
                <a:ea typeface="Montserrat" pitchFamily="34" charset="-122"/>
                <a:cs typeface="Montserrat" pitchFamily="34" charset="-120"/>
              </a:rPr>
              <a:t>Nous discuterons de l'importance de combiner la validation côté client (pour une meilleure expérience utilisateur) et la validation côté serveur (pour plus de sécurité).</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Formulaires Réactifs</a:t>
            </a:r>
            <a:endParaRPr lang="en-US" dirty="0"/>
          </a:p>
        </p:txBody>
      </p:sp>
      <p:sp>
        <p:nvSpPr>
          <p:cNvPr id="3" name="Object 2"/>
          <p:cNvSpPr/>
          <p:nvPr/>
        </p:nvSpPr>
        <p:spPr>
          <a:xfrm>
            <a:off x="476131" y="1523619"/>
            <a:ext cx="5523119" cy="2333042"/>
          </a:xfrm>
          <a:prstGeom prst="rect">
            <a:avLst/>
          </a:prstGeom>
          <a:noFill/>
          <a:ln w="25400">
            <a:solidFill>
              <a:srgbClr val="62a8bb"/>
            </a:solidFill>
            <a:prstDash val="solid"/>
            <a:miter lim="800000"/>
          </a:ln>
        </p:spPr>
      </p:sp>
      <p:sp>
        <p:nvSpPr>
          <p:cNvPr id="4" name="Object 3"/>
          <p:cNvSpPr/>
          <p:nvPr/>
        </p:nvSpPr>
        <p:spPr>
          <a:xfrm>
            <a:off x="761810" y="1736836"/>
            <a:ext cx="5551687" cy="326298"/>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Validation en temps réel</a:t>
            </a:r>
            <a:endParaRPr lang="en-US" dirty="0"/>
          </a:p>
        </p:txBody>
      </p:sp>
      <p:sp>
        <p:nvSpPr>
          <p:cNvPr id="5" name="Object 4"/>
          <p:cNvSpPr/>
          <p:nvPr/>
        </p:nvSpPr>
        <p:spPr>
          <a:xfrm>
            <a:off x="761810" y="2209545"/>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Utilisez les événements 'input' et 'change' pour valider les champs en temps réel et fournir un feedback immédiat à l'utilisateur.</a:t>
            </a:r>
            <a:endParaRPr lang="en-US" dirty="0"/>
          </a:p>
        </p:txBody>
      </p:sp>
      <p:sp>
        <p:nvSpPr>
          <p:cNvPr id="6" name="Object 5"/>
          <p:cNvSpPr/>
          <p:nvPr/>
        </p:nvSpPr>
        <p:spPr>
          <a:xfrm>
            <a:off x="6189702" y="1523619"/>
            <a:ext cx="5523119" cy="2333042"/>
          </a:xfrm>
          <a:prstGeom prst="rect">
            <a:avLst/>
          </a:prstGeom>
          <a:noFill/>
          <a:ln w="25400">
            <a:solidFill>
              <a:srgbClr val="62a8bb"/>
            </a:solidFill>
            <a:prstDash val="solid"/>
            <a:miter lim="800000"/>
          </a:ln>
        </p:spPr>
      </p:sp>
      <p:sp>
        <p:nvSpPr>
          <p:cNvPr id="7" name="Object 6"/>
          <p:cNvSpPr/>
          <p:nvPr/>
        </p:nvSpPr>
        <p:spPr>
          <a:xfrm>
            <a:off x="6475381" y="1736836"/>
            <a:ext cx="5551687" cy="326298"/>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Masquage/Affichage dynamique</a:t>
            </a:r>
            <a:endParaRPr lang="en-US" dirty="0"/>
          </a:p>
        </p:txBody>
      </p:sp>
      <p:sp>
        <p:nvSpPr>
          <p:cNvPr id="8" name="Object 7"/>
          <p:cNvSpPr/>
          <p:nvPr/>
        </p:nvSpPr>
        <p:spPr>
          <a:xfrm>
            <a:off x="6475381" y="2209545"/>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Rendez certains champs ou sections du formulaire visibles ou masqués selon les entrées de l'utilisateur, améliorant ainsi l'expérience utilisateur.</a:t>
            </a:r>
            <a:endParaRPr lang="en-US" dirty="0"/>
          </a:p>
        </p:txBody>
      </p:sp>
      <p:sp>
        <p:nvSpPr>
          <p:cNvPr id="9" name="Object 8"/>
          <p:cNvSpPr/>
          <p:nvPr/>
        </p:nvSpPr>
        <p:spPr>
          <a:xfrm>
            <a:off x="476131" y="4047113"/>
            <a:ext cx="5523119" cy="2333042"/>
          </a:xfrm>
          <a:prstGeom prst="rect">
            <a:avLst/>
          </a:prstGeom>
          <a:noFill/>
          <a:ln w="25400">
            <a:solidFill>
              <a:srgbClr val="62a8bb"/>
            </a:solidFill>
            <a:prstDash val="solid"/>
            <a:miter lim="800000"/>
          </a:ln>
        </p:spPr>
      </p:sp>
      <p:sp>
        <p:nvSpPr>
          <p:cNvPr id="10" name="Object 9"/>
          <p:cNvSpPr/>
          <p:nvPr/>
        </p:nvSpPr>
        <p:spPr>
          <a:xfrm>
            <a:off x="761810" y="4260330"/>
            <a:ext cx="5551687" cy="326298"/>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Calculs en temps réel</a:t>
            </a:r>
            <a:endParaRPr lang="en-US" dirty="0"/>
          </a:p>
        </p:txBody>
      </p:sp>
      <p:sp>
        <p:nvSpPr>
          <p:cNvPr id="11" name="Object 10"/>
          <p:cNvSpPr/>
          <p:nvPr/>
        </p:nvSpPr>
        <p:spPr>
          <a:xfrm>
            <a:off x="761810" y="4733039"/>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Effectuez des calculs et mises à jour instantanées des données affichées, comme les totaux ou les éléments dérivés, pour une expérience réactive.</a:t>
            </a:r>
            <a:endParaRPr lang="en-US" dirty="0"/>
          </a:p>
        </p:txBody>
      </p:sp>
      <p:sp>
        <p:nvSpPr>
          <p:cNvPr id="12" name="Object 11"/>
          <p:cNvSpPr/>
          <p:nvPr/>
        </p:nvSpPr>
        <p:spPr>
          <a:xfrm>
            <a:off x="6189702" y="4047113"/>
            <a:ext cx="5523119" cy="2333042"/>
          </a:xfrm>
          <a:prstGeom prst="rect">
            <a:avLst/>
          </a:prstGeom>
          <a:noFill/>
          <a:ln w="25400">
            <a:solidFill>
              <a:srgbClr val="62a8bb"/>
            </a:solidFill>
            <a:prstDash val="solid"/>
            <a:miter lim="800000"/>
          </a:ln>
        </p:spPr>
      </p:sp>
      <p:sp>
        <p:nvSpPr>
          <p:cNvPr id="13" name="Object 12"/>
          <p:cNvSpPr/>
          <p:nvPr/>
        </p:nvSpPr>
        <p:spPr>
          <a:xfrm>
            <a:off x="6475381" y="4260330"/>
            <a:ext cx="5551687" cy="326298"/>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Suggestions et auto-complétion</a:t>
            </a:r>
            <a:endParaRPr lang="en-US" dirty="0"/>
          </a:p>
        </p:txBody>
      </p:sp>
      <p:sp>
        <p:nvSpPr>
          <p:cNvPr id="14" name="Object 13"/>
          <p:cNvSpPr/>
          <p:nvPr/>
        </p:nvSpPr>
        <p:spPr>
          <a:xfrm>
            <a:off x="6475381" y="4733039"/>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Offrez des suggestions de saisie ou de l'auto-complétion pour faciliter la navigation et l'utilisation du formulaire par les utilisateurs.</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2662613"/>
            <a:ext cx="2778135" cy="1529719"/>
          </a:xfrm>
          <a:prstGeom prst="rect">
            <a:avLst/>
          </a:prstGeom>
          <a:noFill/>
        </p:spPr>
        <p:txBody>
          <a:bodyPr wrap="square" rtlCol="0" anchor="t" bIns="0" lIns="0" rIns="0" tIns="0"/>
          <a:lstStyle/>
          <a:p>
            <a:pPr algn="l">
              <a:lnSpc>
                <a:spcPts val="4016"/>
              </a:lnSpc>
              <a:buNone/>
            </a:pPr>
            <a:r>
              <a:rPr lang="en-US" sz="3188" dirty="0" smtClean="0">
                <a:solidFill>
                  <a:srgbClr val="ffffff"/>
                </a:solidFill>
                <a:latin typeface="Montserrat" pitchFamily="34" charset="0"/>
                <a:ea typeface="Montserrat" pitchFamily="34" charset="-122"/>
                <a:cs typeface="Montserrat" pitchFamily="34" charset="-120"/>
              </a:rPr>
              <a:t>Intégration de Formulaires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75656" y="1180805"/>
            <a:ext cx="7456210" cy="1076056"/>
          </a:xfrm>
          <a:prstGeom prst="rect">
            <a:avLst/>
          </a:prstGeom>
        </p:spPr>
      </p:pic>
      <p:sp>
        <p:nvSpPr>
          <p:cNvPr id="4" name="Object 3"/>
          <p:cNvSpPr/>
          <p:nvPr/>
        </p:nvSpPr>
        <p:spPr>
          <a:xfrm>
            <a:off x="4475631" y="1563644"/>
            <a:ext cx="6808672" cy="291630"/>
          </a:xfrm>
          <a:prstGeom prst="rect">
            <a:avLst/>
          </a:prstGeom>
          <a:noFill/>
        </p:spPr>
        <p:txBody>
          <a:bodyPr wrap="square" rtlCol="0" anchor="ctr" bIns="0" lIns="0" rIns="0" tIns="0"/>
          <a:lstStyle/>
          <a:p>
            <a:pPr algn="l">
              <a:lnSpc>
                <a:spcPts val="2298"/>
              </a:lnSpc>
              <a:buNone/>
            </a:pPr>
            <a:r>
              <a:rPr lang="en-US" sz="1824" dirty="0" smtClean="0">
                <a:solidFill>
                  <a:srgbClr val="ffffff"/>
                </a:solidFill>
                <a:latin typeface="Montserrat" pitchFamily="34" charset="0"/>
                <a:ea typeface="Montserrat" pitchFamily="34" charset="-122"/>
                <a:cs typeface="Montserrat" pitchFamily="34" charset="-120"/>
              </a:rPr>
              <a:t>Facilité d'intégration</a:t>
            </a:r>
            <a:endParaRPr lang="en-US" dirty="0"/>
          </a:p>
        </p:txBody>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656" y="2323519"/>
            <a:ext cx="5913546" cy="1076056"/>
          </a:xfrm>
          <a:prstGeom prst="rect">
            <a:avLst/>
          </a:prstGeom>
        </p:spPr>
      </p:pic>
      <p:sp>
        <p:nvSpPr>
          <p:cNvPr id="6" name="Object 5"/>
          <p:cNvSpPr/>
          <p:nvPr/>
        </p:nvSpPr>
        <p:spPr>
          <a:xfrm>
            <a:off x="4475631" y="2706358"/>
            <a:ext cx="5294397" cy="291630"/>
          </a:xfrm>
          <a:prstGeom prst="rect">
            <a:avLst/>
          </a:prstGeom>
          <a:noFill/>
        </p:spPr>
        <p:txBody>
          <a:bodyPr wrap="square" rtlCol="0" anchor="ctr" bIns="0" lIns="0" rIns="0" tIns="0"/>
          <a:lstStyle/>
          <a:p>
            <a:pPr algn="l">
              <a:lnSpc>
                <a:spcPts val="2298"/>
              </a:lnSpc>
              <a:buNone/>
            </a:pPr>
            <a:r>
              <a:rPr lang="en-US" sz="1824" dirty="0" smtClean="0">
                <a:solidFill>
                  <a:srgbClr val="ffffff"/>
                </a:solidFill>
                <a:latin typeface="Montserrat" pitchFamily="34" charset="0"/>
                <a:ea typeface="Montserrat" pitchFamily="34" charset="-122"/>
                <a:cs typeface="Montserrat" pitchFamily="34" charset="-120"/>
              </a:rPr>
              <a:t>Responsive Design</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656" y="3466233"/>
            <a:ext cx="2847263" cy="1066533"/>
          </a:xfrm>
          <a:prstGeom prst="rect">
            <a:avLst/>
          </a:prstGeom>
        </p:spPr>
      </p:pic>
      <p:sp>
        <p:nvSpPr>
          <p:cNvPr id="8" name="Object 7"/>
          <p:cNvSpPr/>
          <p:nvPr/>
        </p:nvSpPr>
        <p:spPr>
          <a:xfrm>
            <a:off x="4475631" y="3706233"/>
            <a:ext cx="2266175" cy="583260"/>
          </a:xfrm>
          <a:prstGeom prst="rect">
            <a:avLst/>
          </a:prstGeom>
          <a:noFill/>
        </p:spPr>
        <p:txBody>
          <a:bodyPr wrap="square" rtlCol="0" anchor="ctr" bIns="0" lIns="0" rIns="0" tIns="0"/>
          <a:lstStyle/>
          <a:p>
            <a:pPr algn="l">
              <a:lnSpc>
                <a:spcPts val="2298"/>
              </a:lnSpc>
              <a:buNone/>
            </a:pPr>
            <a:r>
              <a:rPr lang="en-US" sz="1824" dirty="0" smtClean="0">
                <a:solidFill>
                  <a:srgbClr val="ffffff"/>
                </a:solidFill>
                <a:latin typeface="Montserrat" pitchFamily="34" charset="0"/>
                <a:ea typeface="Montserrat" pitchFamily="34" charset="-122"/>
                <a:cs typeface="Montserrat" pitchFamily="34" charset="-120"/>
              </a:rPr>
              <a:t>Personnalisation des styles</a:t>
            </a:r>
            <a:endParaRPr lang="en-US" dirty="0"/>
          </a:p>
        </p:txBody>
      </p:sp>
      <p:pic>
        <p:nvPicPr>
          <p:cNvPr id="9" name="Object 8"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656" y="4608948"/>
            <a:ext cx="4380405" cy="1066533"/>
          </a:xfrm>
          <a:prstGeom prst="rect">
            <a:avLst/>
          </a:prstGeom>
        </p:spPr>
      </p:pic>
      <p:sp>
        <p:nvSpPr>
          <p:cNvPr id="10" name="Object 9"/>
          <p:cNvSpPr/>
          <p:nvPr/>
        </p:nvSpPr>
        <p:spPr>
          <a:xfrm>
            <a:off x="4475631" y="4991787"/>
            <a:ext cx="3780286" cy="291630"/>
          </a:xfrm>
          <a:prstGeom prst="rect">
            <a:avLst/>
          </a:prstGeom>
          <a:noFill/>
        </p:spPr>
        <p:txBody>
          <a:bodyPr wrap="square" rtlCol="0" anchor="ctr" bIns="0" lIns="0" rIns="0" tIns="0"/>
          <a:lstStyle/>
          <a:p>
            <a:pPr algn="l">
              <a:lnSpc>
                <a:spcPts val="2298"/>
              </a:lnSpc>
              <a:buNone/>
            </a:pPr>
            <a:r>
              <a:rPr lang="en-US" sz="1824" dirty="0" smtClean="0">
                <a:solidFill>
                  <a:srgbClr val="ffffff"/>
                </a:solidFill>
                <a:latin typeface="Montserrat" pitchFamily="34" charset="0"/>
                <a:ea typeface="Montserrat" pitchFamily="34" charset="-122"/>
                <a:cs typeface="Montserrat" pitchFamily="34" charset="-120"/>
              </a:rPr>
              <a:t>Accessibilité des formulaires</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Exemples de Formulaires Bootstrap</a:t>
            </a:r>
            <a:endParaRPr lang="en-US" dirty="0"/>
          </a:p>
        </p:txBody>
      </p:sp>
      <p:sp>
        <p:nvSpPr>
          <p:cNvPr id="3" name="Object 2"/>
          <p:cNvSpPr/>
          <p:nvPr/>
        </p:nvSpPr>
        <p:spPr>
          <a:xfrm>
            <a:off x="476131" y="1523619"/>
            <a:ext cx="2094976" cy="2513971"/>
          </a:xfrm>
          <a:prstGeom prst="rect">
            <a:avLst/>
          </a:prstGeom>
          <a:solidFill>
            <a:srgbClr val="fdfdfe"/>
          </a:solidFill>
        </p:spPr>
      </p:sp>
      <p:pic>
        <p:nvPicPr>
          <p:cNvPr id="4" name="Object 3" descr="preencoded.png">    </p:cNvPr>
          <p:cNvPicPr>
            <a:picLocks noChangeAspect="1"/>
          </p:cNvPicPr>
          <p:nvPr/>
        </p:nvPicPr>
        <p:blipFill>
          <a:blip r:embed="rId1"/>
          <a:srcRect l="0" r="0" t="28305" b="28305"/>
          <a:stretch/>
        </p:blipFill>
        <p:spPr>
          <a:xfrm>
            <a:off x="476131" y="1523619"/>
            <a:ext cx="2094976" cy="2513971"/>
          </a:xfrm>
          <a:prstGeom prst="rect">
            <a:avLst/>
          </a:prstGeom>
        </p:spPr>
      </p:pic>
      <p:sp>
        <p:nvSpPr>
          <p:cNvPr id="5" name="Object 4"/>
          <p:cNvSpPr/>
          <p:nvPr/>
        </p:nvSpPr>
        <p:spPr>
          <a:xfrm>
            <a:off x="371382" y="4176859"/>
            <a:ext cx="2304474"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Formulaire d'inscription</a:t>
            </a:r>
            <a:endParaRPr lang="en-US" dirty="0"/>
          </a:p>
        </p:txBody>
      </p:sp>
      <p:sp>
        <p:nvSpPr>
          <p:cNvPr id="6" name="Object 5"/>
          <p:cNvSpPr/>
          <p:nvPr/>
        </p:nvSpPr>
        <p:spPr>
          <a:xfrm>
            <a:off x="371382" y="4723368"/>
            <a:ext cx="2304474" cy="1066087"/>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Un formulaire d'inscription simple et épuré pour permettre aux utilisateurs de s'inscrire sur votre site web.</a:t>
            </a:r>
            <a:endParaRPr lang="en-US" dirty="0"/>
          </a:p>
        </p:txBody>
      </p:sp>
      <p:sp>
        <p:nvSpPr>
          <p:cNvPr id="7" name="Object 6"/>
          <p:cNvSpPr/>
          <p:nvPr/>
        </p:nvSpPr>
        <p:spPr>
          <a:xfrm>
            <a:off x="2761559" y="1523619"/>
            <a:ext cx="2094976" cy="2513971"/>
          </a:xfrm>
          <a:prstGeom prst="rect">
            <a:avLst/>
          </a:prstGeom>
          <a:solidFill>
            <a:srgbClr val="3a3a3a"/>
          </a:solidFill>
        </p:spPr>
      </p:sp>
      <p:pic>
        <p:nvPicPr>
          <p:cNvPr id="8" name="Object 7" descr="preencoded.png">    </p:cNvPr>
          <p:cNvPicPr>
            <a:picLocks noChangeAspect="1"/>
          </p:cNvPicPr>
          <p:nvPr/>
        </p:nvPicPr>
        <p:blipFill>
          <a:blip r:embed="rId2"/>
          <a:srcRect l="11621" r="11621" t="0" b="0"/>
          <a:stretch/>
        </p:blipFill>
        <p:spPr>
          <a:xfrm>
            <a:off x="2761559" y="1523619"/>
            <a:ext cx="2094976" cy="2513971"/>
          </a:xfrm>
          <a:prstGeom prst="rect">
            <a:avLst/>
          </a:prstGeom>
        </p:spPr>
      </p:pic>
      <p:sp>
        <p:nvSpPr>
          <p:cNvPr id="9" name="Object 8"/>
          <p:cNvSpPr/>
          <p:nvPr/>
        </p:nvSpPr>
        <p:spPr>
          <a:xfrm>
            <a:off x="2656811" y="4176859"/>
            <a:ext cx="2304474"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Formulaire de connexion</a:t>
            </a:r>
            <a:endParaRPr lang="en-US" dirty="0"/>
          </a:p>
        </p:txBody>
      </p:sp>
      <p:sp>
        <p:nvSpPr>
          <p:cNvPr id="10" name="Object 9"/>
          <p:cNvSpPr/>
          <p:nvPr/>
        </p:nvSpPr>
        <p:spPr>
          <a:xfrm>
            <a:off x="2656811" y="4723368"/>
            <a:ext cx="2304474" cy="1279304"/>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Un formulaire de connexion avec des champs pour le nom d'utilisateur et le mot de passe, ainsi qu'un bouton de connexion.</a:t>
            </a:r>
            <a:endParaRPr lang="en-US" dirty="0"/>
          </a:p>
        </p:txBody>
      </p:sp>
      <p:sp>
        <p:nvSpPr>
          <p:cNvPr id="11" name="Object 10"/>
          <p:cNvSpPr/>
          <p:nvPr/>
        </p:nvSpPr>
        <p:spPr>
          <a:xfrm>
            <a:off x="5046988" y="1523619"/>
            <a:ext cx="2094976" cy="2513971"/>
          </a:xfrm>
          <a:prstGeom prst="rect">
            <a:avLst/>
          </a:prstGeom>
          <a:solidFill>
            <a:srgbClr val="fcfefe"/>
          </a:solidFill>
        </p:spPr>
      </p:sp>
      <p:pic>
        <p:nvPicPr>
          <p:cNvPr id="12" name="Object 11" descr="preencoded.png">    </p:cNvPr>
          <p:cNvPicPr>
            <a:picLocks noChangeAspect="1"/>
          </p:cNvPicPr>
          <p:nvPr/>
        </p:nvPicPr>
        <p:blipFill>
          <a:blip r:embed="rId3"/>
          <a:srcRect l="0" r="0" t="7182" b="7182"/>
          <a:stretch/>
        </p:blipFill>
        <p:spPr>
          <a:xfrm>
            <a:off x="5046988" y="1523619"/>
            <a:ext cx="2094976" cy="2513971"/>
          </a:xfrm>
          <a:prstGeom prst="rect">
            <a:avLst/>
          </a:prstGeom>
        </p:spPr>
      </p:pic>
      <p:sp>
        <p:nvSpPr>
          <p:cNvPr id="13" name="Object 12"/>
          <p:cNvSpPr/>
          <p:nvPr/>
        </p:nvSpPr>
        <p:spPr>
          <a:xfrm>
            <a:off x="4942239" y="4176859"/>
            <a:ext cx="2304474" cy="230328"/>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Formulaire de contact</a:t>
            </a:r>
            <a:endParaRPr lang="en-US" dirty="0"/>
          </a:p>
        </p:txBody>
      </p:sp>
      <p:sp>
        <p:nvSpPr>
          <p:cNvPr id="14" name="Object 13"/>
          <p:cNvSpPr/>
          <p:nvPr/>
        </p:nvSpPr>
        <p:spPr>
          <a:xfrm>
            <a:off x="4942239" y="4493039"/>
            <a:ext cx="2304474" cy="1279304"/>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Un formulaire de contact avec des champs pour le nom, l'email et le message, permettant aux utilisateurs de vous envoyer des messages.</a:t>
            </a:r>
            <a:endParaRPr lang="en-US" dirty="0"/>
          </a:p>
        </p:txBody>
      </p:sp>
      <p:sp>
        <p:nvSpPr>
          <p:cNvPr id="15" name="Object 14"/>
          <p:cNvSpPr/>
          <p:nvPr/>
        </p:nvSpPr>
        <p:spPr>
          <a:xfrm>
            <a:off x="7332416" y="1523619"/>
            <a:ext cx="2094976" cy="2513971"/>
          </a:xfrm>
          <a:prstGeom prst="rect">
            <a:avLst/>
          </a:prstGeom>
          <a:solidFill>
            <a:srgbClr val="e4e4e4"/>
          </a:solidFill>
        </p:spPr>
      </p:sp>
      <p:pic>
        <p:nvPicPr>
          <p:cNvPr id="16" name="Object 15" descr="preencoded.png">    </p:cNvPr>
          <p:cNvPicPr>
            <a:picLocks noChangeAspect="1"/>
          </p:cNvPicPr>
          <p:nvPr/>
        </p:nvPicPr>
        <p:blipFill>
          <a:blip r:embed="rId4"/>
          <a:srcRect l="0" r="0" t="3381" b="3381"/>
          <a:stretch/>
        </p:blipFill>
        <p:spPr>
          <a:xfrm>
            <a:off x="7332416" y="1523619"/>
            <a:ext cx="2094976" cy="2513971"/>
          </a:xfrm>
          <a:prstGeom prst="rect">
            <a:avLst/>
          </a:prstGeom>
        </p:spPr>
      </p:pic>
      <p:sp>
        <p:nvSpPr>
          <p:cNvPr id="17" name="Object 16"/>
          <p:cNvSpPr/>
          <p:nvPr/>
        </p:nvSpPr>
        <p:spPr>
          <a:xfrm>
            <a:off x="7227668" y="4176859"/>
            <a:ext cx="2304474"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Formulaire de commande</a:t>
            </a:r>
            <a:endParaRPr lang="en-US" dirty="0"/>
          </a:p>
        </p:txBody>
      </p:sp>
      <p:sp>
        <p:nvSpPr>
          <p:cNvPr id="18" name="Object 17"/>
          <p:cNvSpPr/>
          <p:nvPr/>
        </p:nvSpPr>
        <p:spPr>
          <a:xfrm>
            <a:off x="7227668" y="4723368"/>
            <a:ext cx="2304474" cy="1705739"/>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Un formulaire de commande avec des champs pour les informations de livraison et de paiement, permettant aux utilisateurs de passer des commandes sur votre site.</a:t>
            </a:r>
            <a:endParaRPr lang="en-US" dirty="0"/>
          </a:p>
        </p:txBody>
      </p:sp>
      <p:sp>
        <p:nvSpPr>
          <p:cNvPr id="19" name="Object 18"/>
          <p:cNvSpPr/>
          <p:nvPr/>
        </p:nvSpPr>
        <p:spPr>
          <a:xfrm>
            <a:off x="9617845" y="1523619"/>
            <a:ext cx="2094976" cy="2513971"/>
          </a:xfrm>
          <a:prstGeom prst="rect">
            <a:avLst/>
          </a:prstGeom>
          <a:solidFill>
            <a:srgbClr val="f0b356"/>
          </a:solidFill>
        </p:spPr>
      </p:sp>
      <p:pic>
        <p:nvPicPr>
          <p:cNvPr id="20" name="Object 19" descr="preencoded.png">    </p:cNvPr>
          <p:cNvPicPr>
            <a:picLocks noChangeAspect="1"/>
          </p:cNvPicPr>
          <p:nvPr/>
        </p:nvPicPr>
        <p:blipFill>
          <a:blip r:embed="rId5"/>
          <a:srcRect l="17565" r="17565" t="0" b="0"/>
          <a:stretch/>
        </p:blipFill>
        <p:spPr>
          <a:xfrm>
            <a:off x="9617845" y="1523619"/>
            <a:ext cx="2094976" cy="2513971"/>
          </a:xfrm>
          <a:prstGeom prst="rect">
            <a:avLst/>
          </a:prstGeom>
        </p:spPr>
      </p:pic>
      <p:sp>
        <p:nvSpPr>
          <p:cNvPr id="21" name="Object 20"/>
          <p:cNvSpPr/>
          <p:nvPr/>
        </p:nvSpPr>
        <p:spPr>
          <a:xfrm>
            <a:off x="9513096" y="4176859"/>
            <a:ext cx="2304474" cy="460657"/>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Formulaire d'abonnement</a:t>
            </a:r>
            <a:endParaRPr lang="en-US" dirty="0"/>
          </a:p>
        </p:txBody>
      </p:sp>
      <p:sp>
        <p:nvSpPr>
          <p:cNvPr id="22" name="Object 21"/>
          <p:cNvSpPr/>
          <p:nvPr/>
        </p:nvSpPr>
        <p:spPr>
          <a:xfrm>
            <a:off x="9513096" y="4723368"/>
            <a:ext cx="2304474" cy="1492522"/>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Un formulaire d'abonnement simple avec un champ pour l'adresse email, permettant aux utilisateurs de s'abonner à votre newsletter ou à vos mises à jour.</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Ressources et Outils</a:t>
            </a:r>
            <a:endParaRPr lang="en-US" dirty="0"/>
          </a:p>
        </p:txBody>
      </p:sp>
      <p:sp>
        <p:nvSpPr>
          <p:cNvPr id="3" name="Object 2"/>
          <p:cNvSpPr/>
          <p:nvPr/>
        </p:nvSpPr>
        <p:spPr>
          <a:xfrm>
            <a:off x="476131" y="1523619"/>
            <a:ext cx="2752037" cy="1571232"/>
          </a:xfrm>
          <a:prstGeom prst="rect">
            <a:avLst/>
          </a:prstGeom>
          <a:solidFill>
            <a:srgbClr val="ffffff"/>
          </a:solidFill>
          <a:ln w="12700">
            <a:solidFill>
              <a:srgbClr val="5a5a4c">
                <a:alpha val="10000"/>
              </a:srgbClr>
            </a:solidFill>
            <a:prstDash val="solid"/>
            <a:miter lim="800000"/>
          </a:ln>
        </p:spPr>
      </p:sp>
      <p:sp>
        <p:nvSpPr>
          <p:cNvPr id="4" name="Object 3"/>
          <p:cNvSpPr/>
          <p:nvPr/>
        </p:nvSpPr>
        <p:spPr>
          <a:xfrm>
            <a:off x="476131" y="1523619"/>
            <a:ext cx="2752037" cy="1571232"/>
          </a:xfrm>
          <a:prstGeom prst="rect">
            <a:avLst/>
          </a:prstGeom>
          <a:noFill/>
          <a:ln w="12700">
            <a:solidFill>
              <a:srgbClr val="5a5a4c">
                <a:alpha val="10000"/>
              </a:srgbClr>
            </a:solidFill>
            <a:prstDash val="solid"/>
            <a:miter lim="800000"/>
          </a:ln>
        </p:spPr>
      </p:sp>
      <p:sp>
        <p:nvSpPr>
          <p:cNvPr id="5" name="Object 4"/>
          <p:cNvSpPr/>
          <p:nvPr/>
        </p:nvSpPr>
        <p:spPr>
          <a:xfrm>
            <a:off x="476131" y="1523619"/>
            <a:ext cx="2752037" cy="1571232"/>
          </a:xfrm>
          <a:prstGeom prst="rect">
            <a:avLst/>
          </a:prstGeom>
          <a:solidFill>
            <a:srgbClr val="ffffff"/>
          </a:solidFill>
        </p:spPr>
      </p:sp>
      <p:pic>
        <p:nvPicPr>
          <p:cNvPr id="6" name="Object 5" descr="preencoded.png">    </p:cNvPr>
          <p:cNvPicPr>
            <a:picLocks noChangeAspect="1"/>
          </p:cNvPicPr>
          <p:nvPr/>
        </p:nvPicPr>
        <p:blipFill>
          <a:blip r:embed="rId1"/>
          <a:srcRect l="-24087" r="-24087" t="-5556" b="-5556"/>
          <a:stretch/>
        </p:blipFill>
        <p:spPr>
          <a:xfrm>
            <a:off x="857036" y="1714071"/>
            <a:ext cx="1990227" cy="1190327"/>
          </a:xfrm>
          <a:prstGeom prst="rect">
            <a:avLst/>
          </a:prstGeom>
        </p:spPr>
      </p:pic>
      <p:sp>
        <p:nvSpPr>
          <p:cNvPr id="7" name="Object 6"/>
          <p:cNvSpPr/>
          <p:nvPr/>
        </p:nvSpPr>
        <p:spPr>
          <a:xfrm>
            <a:off x="3304349" y="1523619"/>
            <a:ext cx="2752037" cy="1571232"/>
          </a:xfrm>
          <a:prstGeom prst="rect">
            <a:avLst/>
          </a:prstGeom>
          <a:solidFill>
            <a:srgbClr val="ffffff"/>
          </a:solidFill>
          <a:ln w="12700">
            <a:solidFill>
              <a:srgbClr val="5a5a4c">
                <a:alpha val="10000"/>
              </a:srgbClr>
            </a:solidFill>
            <a:prstDash val="solid"/>
            <a:miter lim="800000"/>
          </a:ln>
        </p:spPr>
      </p:sp>
      <p:sp>
        <p:nvSpPr>
          <p:cNvPr id="8" name="Object 7"/>
          <p:cNvSpPr/>
          <p:nvPr/>
        </p:nvSpPr>
        <p:spPr>
          <a:xfrm>
            <a:off x="3304349" y="1523619"/>
            <a:ext cx="2752037" cy="1571232"/>
          </a:xfrm>
          <a:prstGeom prst="rect">
            <a:avLst/>
          </a:prstGeom>
          <a:noFill/>
          <a:ln w="12700">
            <a:solidFill>
              <a:srgbClr val="5a5a4c">
                <a:alpha val="10000"/>
              </a:srgbClr>
            </a:solidFill>
            <a:prstDash val="solid"/>
            <a:miter lim="800000"/>
          </a:ln>
        </p:spPr>
      </p:sp>
      <p:sp>
        <p:nvSpPr>
          <p:cNvPr id="9" name="Object 8"/>
          <p:cNvSpPr/>
          <p:nvPr/>
        </p:nvSpPr>
        <p:spPr>
          <a:xfrm>
            <a:off x="3304349" y="1523619"/>
            <a:ext cx="2752037" cy="1571232"/>
          </a:xfrm>
          <a:prstGeom prst="rect">
            <a:avLst/>
          </a:prstGeom>
          <a:solidFill>
            <a:srgbClr val="ffffff"/>
          </a:solidFill>
        </p:spPr>
      </p:sp>
      <p:pic>
        <p:nvPicPr>
          <p:cNvPr id="10" name="Object 9" descr="preencoded.png">    </p:cNvPr>
          <p:cNvPicPr>
            <a:picLocks noChangeAspect="1"/>
          </p:cNvPicPr>
          <p:nvPr/>
        </p:nvPicPr>
        <p:blipFill>
          <a:blip r:embed="rId2"/>
          <a:srcRect l="-37445" r="-37445" t="-5556" b="-5556"/>
          <a:stretch/>
        </p:blipFill>
        <p:spPr>
          <a:xfrm>
            <a:off x="3685253" y="1714071"/>
            <a:ext cx="1990227" cy="1190327"/>
          </a:xfrm>
          <a:prstGeom prst="rect">
            <a:avLst/>
          </a:prstGeom>
        </p:spPr>
      </p:pic>
      <p:sp>
        <p:nvSpPr>
          <p:cNvPr id="11" name="Object 10"/>
          <p:cNvSpPr/>
          <p:nvPr/>
        </p:nvSpPr>
        <p:spPr>
          <a:xfrm>
            <a:off x="6132566" y="1523619"/>
            <a:ext cx="2752037" cy="1571232"/>
          </a:xfrm>
          <a:prstGeom prst="rect">
            <a:avLst/>
          </a:prstGeom>
          <a:solidFill>
            <a:srgbClr val="ffffff"/>
          </a:solidFill>
          <a:ln w="12700">
            <a:solidFill>
              <a:srgbClr val="5a5a4c">
                <a:alpha val="10000"/>
              </a:srgbClr>
            </a:solidFill>
            <a:prstDash val="solid"/>
            <a:miter lim="800000"/>
          </a:ln>
        </p:spPr>
      </p:sp>
      <p:sp>
        <p:nvSpPr>
          <p:cNvPr id="12" name="Object 11"/>
          <p:cNvSpPr/>
          <p:nvPr/>
        </p:nvSpPr>
        <p:spPr>
          <a:xfrm>
            <a:off x="6132566" y="1523619"/>
            <a:ext cx="2752037" cy="1571232"/>
          </a:xfrm>
          <a:prstGeom prst="rect">
            <a:avLst/>
          </a:prstGeom>
          <a:noFill/>
          <a:ln w="12700">
            <a:solidFill>
              <a:srgbClr val="5a5a4c">
                <a:alpha val="10000"/>
              </a:srgbClr>
            </a:solidFill>
            <a:prstDash val="solid"/>
            <a:miter lim="800000"/>
          </a:ln>
        </p:spPr>
      </p:sp>
      <p:sp>
        <p:nvSpPr>
          <p:cNvPr id="13" name="Object 12"/>
          <p:cNvSpPr/>
          <p:nvPr/>
        </p:nvSpPr>
        <p:spPr>
          <a:xfrm>
            <a:off x="6132566" y="1523619"/>
            <a:ext cx="2752037" cy="1571232"/>
          </a:xfrm>
          <a:prstGeom prst="rect">
            <a:avLst/>
          </a:prstGeom>
          <a:solidFill>
            <a:srgbClr val="ffffff"/>
          </a:solidFill>
        </p:spPr>
      </p:sp>
      <p:pic>
        <p:nvPicPr>
          <p:cNvPr id="14" name="Object 13" descr="preencoded.png">    </p:cNvPr>
          <p:cNvPicPr>
            <a:picLocks noChangeAspect="1"/>
          </p:cNvPicPr>
          <p:nvPr/>
        </p:nvPicPr>
        <p:blipFill>
          <a:blip r:embed="rId3"/>
          <a:srcRect l="-5556" r="-5556" t="-30176" b="-30176"/>
          <a:stretch/>
        </p:blipFill>
        <p:spPr>
          <a:xfrm>
            <a:off x="6513471" y="1714071"/>
            <a:ext cx="1990227" cy="1190327"/>
          </a:xfrm>
          <a:prstGeom prst="rect">
            <a:avLst/>
          </a:prstGeom>
        </p:spPr>
      </p:pic>
      <p:sp>
        <p:nvSpPr>
          <p:cNvPr id="15" name="Object 14"/>
          <p:cNvSpPr/>
          <p:nvPr/>
        </p:nvSpPr>
        <p:spPr>
          <a:xfrm>
            <a:off x="8960784" y="1523619"/>
            <a:ext cx="2752037" cy="1571232"/>
          </a:xfrm>
          <a:prstGeom prst="rect">
            <a:avLst/>
          </a:prstGeom>
          <a:solidFill>
            <a:srgbClr val="ffffff"/>
          </a:solidFill>
          <a:ln w="12700">
            <a:solidFill>
              <a:srgbClr val="5a5a4c">
                <a:alpha val="10000"/>
              </a:srgbClr>
            </a:solidFill>
            <a:prstDash val="solid"/>
            <a:miter lim="800000"/>
          </a:ln>
        </p:spPr>
      </p:sp>
      <p:sp>
        <p:nvSpPr>
          <p:cNvPr id="16" name="Object 15"/>
          <p:cNvSpPr/>
          <p:nvPr/>
        </p:nvSpPr>
        <p:spPr>
          <a:xfrm>
            <a:off x="8960784" y="1523619"/>
            <a:ext cx="2752037" cy="1571232"/>
          </a:xfrm>
          <a:prstGeom prst="rect">
            <a:avLst/>
          </a:prstGeom>
          <a:noFill/>
          <a:ln w="12700">
            <a:solidFill>
              <a:srgbClr val="5a5a4c">
                <a:alpha val="10000"/>
              </a:srgbClr>
            </a:solidFill>
            <a:prstDash val="solid"/>
            <a:miter lim="800000"/>
          </a:ln>
        </p:spPr>
      </p:sp>
      <p:sp>
        <p:nvSpPr>
          <p:cNvPr id="17" name="Object 16"/>
          <p:cNvSpPr/>
          <p:nvPr/>
        </p:nvSpPr>
        <p:spPr>
          <a:xfrm>
            <a:off x="8960784" y="1523619"/>
            <a:ext cx="2752037" cy="1571232"/>
          </a:xfrm>
          <a:prstGeom prst="rect">
            <a:avLst/>
          </a:prstGeom>
          <a:solidFill>
            <a:srgbClr val="ffffff"/>
          </a:solidFill>
        </p:spPr>
      </p:sp>
      <p:pic>
        <p:nvPicPr>
          <p:cNvPr id="18" name="Object 17" descr="preencoded.png">    </p:cNvPr>
          <p:cNvPicPr>
            <a:picLocks noChangeAspect="1"/>
          </p:cNvPicPr>
          <p:nvPr/>
        </p:nvPicPr>
        <p:blipFill>
          <a:blip r:embed="rId4"/>
          <a:srcRect l="-5556" r="-5556" t="-62841" b="-62841"/>
          <a:stretch/>
        </p:blipFill>
        <p:spPr>
          <a:xfrm>
            <a:off x="9341689" y="1714071"/>
            <a:ext cx="1990227" cy="1190327"/>
          </a:xfrm>
          <a:prstGeom prst="rect">
            <a:avLst/>
          </a:prstGeom>
        </p:spPr>
      </p:pic>
      <p:sp>
        <p:nvSpPr>
          <p:cNvPr id="19" name="Object 18"/>
          <p:cNvSpPr/>
          <p:nvPr/>
        </p:nvSpPr>
        <p:spPr>
          <a:xfrm>
            <a:off x="476131" y="3161509"/>
            <a:ext cx="2752037" cy="1571232"/>
          </a:xfrm>
          <a:prstGeom prst="rect">
            <a:avLst/>
          </a:prstGeom>
          <a:solidFill>
            <a:srgbClr val="ffffff"/>
          </a:solidFill>
          <a:ln w="12700">
            <a:solidFill>
              <a:srgbClr val="5a5a4c">
                <a:alpha val="10000"/>
              </a:srgbClr>
            </a:solidFill>
            <a:prstDash val="solid"/>
            <a:miter lim="800000"/>
          </a:ln>
        </p:spPr>
      </p:sp>
      <p:sp>
        <p:nvSpPr>
          <p:cNvPr id="20" name="Object 19"/>
          <p:cNvSpPr/>
          <p:nvPr/>
        </p:nvSpPr>
        <p:spPr>
          <a:xfrm>
            <a:off x="476131" y="3161509"/>
            <a:ext cx="2752037" cy="1571232"/>
          </a:xfrm>
          <a:prstGeom prst="rect">
            <a:avLst/>
          </a:prstGeom>
          <a:noFill/>
          <a:ln w="12700">
            <a:solidFill>
              <a:srgbClr val="5a5a4c">
                <a:alpha val="10000"/>
              </a:srgbClr>
            </a:solidFill>
            <a:prstDash val="solid"/>
            <a:miter lim="800000"/>
          </a:ln>
        </p:spPr>
      </p:sp>
      <p:sp>
        <p:nvSpPr>
          <p:cNvPr id="21" name="Object 20"/>
          <p:cNvSpPr/>
          <p:nvPr/>
        </p:nvSpPr>
        <p:spPr>
          <a:xfrm>
            <a:off x="476131" y="3161509"/>
            <a:ext cx="2752037" cy="1571232"/>
          </a:xfrm>
          <a:prstGeom prst="rect">
            <a:avLst/>
          </a:prstGeom>
          <a:solidFill>
            <a:srgbClr val="ffffff"/>
          </a:solidFill>
        </p:spPr>
      </p:sp>
      <p:pic>
        <p:nvPicPr>
          <p:cNvPr id="22" name="Object 21" descr="preencoded.png">    </p:cNvPr>
          <p:cNvPicPr>
            <a:picLocks noChangeAspect="1"/>
          </p:cNvPicPr>
          <p:nvPr/>
        </p:nvPicPr>
        <p:blipFill>
          <a:blip r:embed="rId5"/>
          <a:srcRect l="-5556" r="-5556" t="-86162" b="-86162"/>
          <a:stretch/>
        </p:blipFill>
        <p:spPr>
          <a:xfrm>
            <a:off x="857036" y="3351962"/>
            <a:ext cx="1990227" cy="1190327"/>
          </a:xfrm>
          <a:prstGeom prst="rect">
            <a:avLst/>
          </a:prstGeom>
        </p:spPr>
      </p:pic>
      <p:sp>
        <p:nvSpPr>
          <p:cNvPr id="23" name="Object 22"/>
          <p:cNvSpPr/>
          <p:nvPr/>
        </p:nvSpPr>
        <p:spPr>
          <a:xfrm>
            <a:off x="3304349" y="3161509"/>
            <a:ext cx="2752037" cy="1571232"/>
          </a:xfrm>
          <a:prstGeom prst="rect">
            <a:avLst/>
          </a:prstGeom>
          <a:solidFill>
            <a:srgbClr val="ffffff"/>
          </a:solidFill>
          <a:ln w="12700">
            <a:solidFill>
              <a:srgbClr val="5a5a4c">
                <a:alpha val="10000"/>
              </a:srgbClr>
            </a:solidFill>
            <a:prstDash val="solid"/>
            <a:miter lim="800000"/>
          </a:ln>
        </p:spPr>
      </p:sp>
      <p:sp>
        <p:nvSpPr>
          <p:cNvPr id="24" name="Object 23"/>
          <p:cNvSpPr/>
          <p:nvPr/>
        </p:nvSpPr>
        <p:spPr>
          <a:xfrm>
            <a:off x="3304349" y="3161509"/>
            <a:ext cx="2752037" cy="1571232"/>
          </a:xfrm>
          <a:prstGeom prst="rect">
            <a:avLst/>
          </a:prstGeom>
          <a:noFill/>
          <a:ln w="12700">
            <a:solidFill>
              <a:srgbClr val="5a5a4c">
                <a:alpha val="10000"/>
              </a:srgbClr>
            </a:solidFill>
            <a:prstDash val="solid"/>
            <a:miter lim="800000"/>
          </a:ln>
        </p:spPr>
      </p:sp>
      <p:sp>
        <p:nvSpPr>
          <p:cNvPr id="25" name="Object 24"/>
          <p:cNvSpPr/>
          <p:nvPr/>
        </p:nvSpPr>
        <p:spPr>
          <a:xfrm>
            <a:off x="3304349" y="3161509"/>
            <a:ext cx="2752037" cy="1571232"/>
          </a:xfrm>
          <a:prstGeom prst="rect">
            <a:avLst/>
          </a:prstGeom>
          <a:solidFill>
            <a:srgbClr val="ffffff"/>
          </a:solidFill>
        </p:spPr>
      </p:sp>
      <p:pic>
        <p:nvPicPr>
          <p:cNvPr id="26" name="Object 25" descr="preencoded.png">    </p:cNvPr>
          <p:cNvPicPr>
            <a:picLocks noChangeAspect="1"/>
          </p:cNvPicPr>
          <p:nvPr/>
        </p:nvPicPr>
        <p:blipFill>
          <a:blip r:embed="rId6"/>
          <a:srcRect l="-5556" r="-5556" t="-37974" b="-37974"/>
          <a:stretch/>
        </p:blipFill>
        <p:spPr>
          <a:xfrm>
            <a:off x="3685253" y="3351962"/>
            <a:ext cx="1990227" cy="1190327"/>
          </a:xfrm>
          <a:prstGeom prst="rect">
            <a:avLst/>
          </a:prstGeom>
        </p:spPr>
      </p:pic>
      <p:sp>
        <p:nvSpPr>
          <p:cNvPr id="27" name="Object 26"/>
          <p:cNvSpPr/>
          <p:nvPr/>
        </p:nvSpPr>
        <p:spPr>
          <a:xfrm>
            <a:off x="6132566" y="3161509"/>
            <a:ext cx="2752037" cy="1571232"/>
          </a:xfrm>
          <a:prstGeom prst="rect">
            <a:avLst/>
          </a:prstGeom>
          <a:solidFill>
            <a:srgbClr val="ffffff"/>
          </a:solidFill>
          <a:ln w="12700">
            <a:solidFill>
              <a:srgbClr val="5a5a4c">
                <a:alpha val="10000"/>
              </a:srgbClr>
            </a:solidFill>
            <a:prstDash val="solid"/>
            <a:miter lim="800000"/>
          </a:ln>
        </p:spPr>
      </p:sp>
      <p:sp>
        <p:nvSpPr>
          <p:cNvPr id="28" name="Object 27"/>
          <p:cNvSpPr/>
          <p:nvPr/>
        </p:nvSpPr>
        <p:spPr>
          <a:xfrm>
            <a:off x="6132566" y="3161509"/>
            <a:ext cx="2752037" cy="1571232"/>
          </a:xfrm>
          <a:prstGeom prst="rect">
            <a:avLst/>
          </a:prstGeom>
          <a:noFill/>
          <a:ln w="12700">
            <a:solidFill>
              <a:srgbClr val="5a5a4c">
                <a:alpha val="10000"/>
              </a:srgbClr>
            </a:solidFill>
            <a:prstDash val="solid"/>
            <a:miter lim="800000"/>
          </a:ln>
        </p:spPr>
      </p:sp>
      <p:sp>
        <p:nvSpPr>
          <p:cNvPr id="29" name="Object 28"/>
          <p:cNvSpPr/>
          <p:nvPr/>
        </p:nvSpPr>
        <p:spPr>
          <a:xfrm>
            <a:off x="6132566" y="3161509"/>
            <a:ext cx="2752037" cy="1571232"/>
          </a:xfrm>
          <a:prstGeom prst="rect">
            <a:avLst/>
          </a:prstGeom>
          <a:solidFill>
            <a:srgbClr val="ffffff"/>
          </a:solidFill>
        </p:spPr>
      </p:sp>
      <p:sp>
        <p:nvSpPr>
          <p:cNvPr id="30" name="Object 29"/>
          <p:cNvSpPr/>
          <p:nvPr/>
        </p:nvSpPr>
        <p:spPr>
          <a:xfrm>
            <a:off x="8960784" y="3161509"/>
            <a:ext cx="2752037" cy="1571232"/>
          </a:xfrm>
          <a:prstGeom prst="rect">
            <a:avLst/>
          </a:prstGeom>
          <a:solidFill>
            <a:srgbClr val="ffffff"/>
          </a:solidFill>
          <a:ln w="12700">
            <a:solidFill>
              <a:srgbClr val="5a5a4c">
                <a:alpha val="10000"/>
              </a:srgbClr>
            </a:solidFill>
            <a:prstDash val="solid"/>
            <a:miter lim="800000"/>
          </a:ln>
        </p:spPr>
      </p:sp>
      <p:sp>
        <p:nvSpPr>
          <p:cNvPr id="31" name="Object 30"/>
          <p:cNvSpPr/>
          <p:nvPr/>
        </p:nvSpPr>
        <p:spPr>
          <a:xfrm>
            <a:off x="8960784" y="3161509"/>
            <a:ext cx="2752037" cy="1571232"/>
          </a:xfrm>
          <a:prstGeom prst="rect">
            <a:avLst/>
          </a:prstGeom>
          <a:noFill/>
          <a:ln w="12700">
            <a:solidFill>
              <a:srgbClr val="5a5a4c">
                <a:alpha val="10000"/>
              </a:srgbClr>
            </a:solidFill>
            <a:prstDash val="solid"/>
            <a:miter lim="800000"/>
          </a:ln>
        </p:spPr>
      </p:sp>
      <p:sp>
        <p:nvSpPr>
          <p:cNvPr id="32" name="Object 31"/>
          <p:cNvSpPr/>
          <p:nvPr/>
        </p:nvSpPr>
        <p:spPr>
          <a:xfrm>
            <a:off x="8960784" y="3161509"/>
            <a:ext cx="2752037" cy="1571232"/>
          </a:xfrm>
          <a:prstGeom prst="rect">
            <a:avLst/>
          </a:prstGeom>
          <a:solidFill>
            <a:srgbClr val="ffffff"/>
          </a:solidFill>
        </p:spPr>
      </p:sp>
      <p:pic>
        <p:nvPicPr>
          <p:cNvPr id="33" name="Object 32" descr="preencoded.png">    </p:cNvPr>
          <p:cNvPicPr>
            <a:picLocks noChangeAspect="1"/>
          </p:cNvPicPr>
          <p:nvPr/>
        </p:nvPicPr>
        <p:blipFill>
          <a:blip r:embed="rId7"/>
          <a:srcRect l="-5556" r="-5556" t="-9144" b="-9144"/>
          <a:stretch/>
        </p:blipFill>
        <p:spPr>
          <a:xfrm>
            <a:off x="9341689" y="3351962"/>
            <a:ext cx="1990227" cy="1190327"/>
          </a:xfrm>
          <a:prstGeom prst="rect">
            <a:avLst/>
          </a:prstGeom>
        </p:spPr>
      </p:pic>
      <p:sp>
        <p:nvSpPr>
          <p:cNvPr id="34" name="Object 33"/>
          <p:cNvSpPr/>
          <p:nvPr/>
        </p:nvSpPr>
        <p:spPr>
          <a:xfrm>
            <a:off x="476131" y="4799400"/>
            <a:ext cx="2752037" cy="1571232"/>
          </a:xfrm>
          <a:prstGeom prst="rect">
            <a:avLst/>
          </a:prstGeom>
          <a:solidFill>
            <a:srgbClr val="ffffff"/>
          </a:solidFill>
          <a:ln w="12700">
            <a:solidFill>
              <a:srgbClr val="5a5a4c">
                <a:alpha val="10000"/>
              </a:srgbClr>
            </a:solidFill>
            <a:prstDash val="solid"/>
            <a:miter lim="800000"/>
          </a:ln>
        </p:spPr>
      </p:sp>
      <p:sp>
        <p:nvSpPr>
          <p:cNvPr id="35" name="Object 34"/>
          <p:cNvSpPr/>
          <p:nvPr/>
        </p:nvSpPr>
        <p:spPr>
          <a:xfrm>
            <a:off x="476131" y="4799400"/>
            <a:ext cx="2752037" cy="1571232"/>
          </a:xfrm>
          <a:prstGeom prst="rect">
            <a:avLst/>
          </a:prstGeom>
          <a:noFill/>
          <a:ln w="12700">
            <a:solidFill>
              <a:srgbClr val="5a5a4c">
                <a:alpha val="10000"/>
              </a:srgbClr>
            </a:solidFill>
            <a:prstDash val="solid"/>
            <a:miter lim="800000"/>
          </a:ln>
        </p:spPr>
      </p:sp>
      <p:sp>
        <p:nvSpPr>
          <p:cNvPr id="36" name="Object 35"/>
          <p:cNvSpPr/>
          <p:nvPr/>
        </p:nvSpPr>
        <p:spPr>
          <a:xfrm>
            <a:off x="476131" y="4799400"/>
            <a:ext cx="2752037" cy="1571232"/>
          </a:xfrm>
          <a:prstGeom prst="rect">
            <a:avLst/>
          </a:prstGeom>
          <a:solidFill>
            <a:srgbClr val="ffffff"/>
          </a:solidFill>
        </p:spPr>
      </p:sp>
      <p:pic>
        <p:nvPicPr>
          <p:cNvPr id="37" name="Object 36" descr="preencoded.png">    </p:cNvPr>
          <p:cNvPicPr>
            <a:picLocks noChangeAspect="1"/>
          </p:cNvPicPr>
          <p:nvPr/>
        </p:nvPicPr>
        <p:blipFill>
          <a:blip r:embed="rId8"/>
          <a:srcRect l="-5556" r="-5556" t="-105019" b="-105019"/>
          <a:stretch/>
        </p:blipFill>
        <p:spPr>
          <a:xfrm>
            <a:off x="857036" y="4989852"/>
            <a:ext cx="1990227" cy="1190327"/>
          </a:xfrm>
          <a:prstGeom prst="rect">
            <a:avLst/>
          </a:prstGeom>
        </p:spPr>
      </p:pic>
      <p:sp>
        <p:nvSpPr>
          <p:cNvPr id="38" name="Object 37"/>
          <p:cNvSpPr/>
          <p:nvPr/>
        </p:nvSpPr>
        <p:spPr>
          <a:xfrm>
            <a:off x="3304349" y="4799400"/>
            <a:ext cx="2752037" cy="1571232"/>
          </a:xfrm>
          <a:prstGeom prst="rect">
            <a:avLst/>
          </a:prstGeom>
          <a:solidFill>
            <a:srgbClr val="ffffff"/>
          </a:solidFill>
          <a:ln w="12700">
            <a:solidFill>
              <a:srgbClr val="5a5a4c">
                <a:alpha val="10000"/>
              </a:srgbClr>
            </a:solidFill>
            <a:prstDash val="solid"/>
            <a:miter lim="800000"/>
          </a:ln>
        </p:spPr>
      </p:sp>
      <p:sp>
        <p:nvSpPr>
          <p:cNvPr id="39" name="Object 38"/>
          <p:cNvSpPr/>
          <p:nvPr/>
        </p:nvSpPr>
        <p:spPr>
          <a:xfrm>
            <a:off x="3304349" y="4799400"/>
            <a:ext cx="2752037" cy="1571232"/>
          </a:xfrm>
          <a:prstGeom prst="rect">
            <a:avLst/>
          </a:prstGeom>
          <a:noFill/>
          <a:ln w="12700">
            <a:solidFill>
              <a:srgbClr val="5a5a4c">
                <a:alpha val="10000"/>
              </a:srgbClr>
            </a:solidFill>
            <a:prstDash val="solid"/>
            <a:miter lim="800000"/>
          </a:ln>
        </p:spPr>
      </p:sp>
      <p:sp>
        <p:nvSpPr>
          <p:cNvPr id="40" name="Object 39"/>
          <p:cNvSpPr/>
          <p:nvPr/>
        </p:nvSpPr>
        <p:spPr>
          <a:xfrm>
            <a:off x="3304349" y="4799400"/>
            <a:ext cx="2752037" cy="1571232"/>
          </a:xfrm>
          <a:prstGeom prst="rect">
            <a:avLst/>
          </a:prstGeom>
          <a:solidFill>
            <a:srgbClr val="ffffff"/>
          </a:solidFill>
        </p:spPr>
      </p:sp>
      <p:pic>
        <p:nvPicPr>
          <p:cNvPr id="41" name="Object 40" descr="preencoded.png">    </p:cNvPr>
          <p:cNvPicPr>
            <a:picLocks noChangeAspect="1"/>
          </p:cNvPicPr>
          <p:nvPr/>
        </p:nvPicPr>
        <p:blipFill>
          <a:blip r:embed="rId9"/>
          <a:srcRect l="-5556" r="-5556" t="-47979" b="-47979"/>
          <a:stretch/>
        </p:blipFill>
        <p:spPr>
          <a:xfrm>
            <a:off x="3685253" y="4989852"/>
            <a:ext cx="1990227" cy="1190327"/>
          </a:xfrm>
          <a:prstGeom prst="rect">
            <a:avLst/>
          </a:prstGeom>
        </p:spPr>
      </p:pic>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Formulaires Bootstrap Une Exploration Complète</dc:title>
  <dc:subject>Formulaires Bootstrap Une Exploration Complète</dc:subject>
  <dc:creator>ilyassmaataoui34@gmail.com</dc:creator>
  <cp:lastModifiedBy>ilyassmaataoui34@gmail.com</cp:lastModifiedBy>
  <cp:revision>1</cp:revision>
  <dcterms:created xsi:type="dcterms:W3CDTF">2024-06-28T18:27:13.251Z</dcterms:created>
  <dcterms:modified xsi:type="dcterms:W3CDTF">2024-06-28T18:27:13.251Z</dcterms:modified>
</cp:coreProperties>
</file>